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456B-5831-4544-9D7F-262747E40EBD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2F16-8983-4D39-BE5B-9FBBB143F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9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456B-5831-4544-9D7F-262747E40EBD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2F16-8983-4D39-BE5B-9FBBB143F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4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456B-5831-4544-9D7F-262747E40EBD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2F16-8983-4D39-BE5B-9FBBB143F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5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456B-5831-4544-9D7F-262747E40EBD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2F16-8983-4D39-BE5B-9FBBB143F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2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456B-5831-4544-9D7F-262747E40EBD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2F16-8983-4D39-BE5B-9FBBB143F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0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456B-5831-4544-9D7F-262747E40EBD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2F16-8983-4D39-BE5B-9FBBB143F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8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456B-5831-4544-9D7F-262747E40EBD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2F16-8983-4D39-BE5B-9FBBB143F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7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456B-5831-4544-9D7F-262747E40EBD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2F16-8983-4D39-BE5B-9FBBB143F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3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456B-5831-4544-9D7F-262747E40EBD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2F16-8983-4D39-BE5B-9FBBB143F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4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456B-5831-4544-9D7F-262747E40EBD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2F16-8983-4D39-BE5B-9FBBB143F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4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456B-5831-4544-9D7F-262747E40EBD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42F16-8983-4D39-BE5B-9FBBB143F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9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5456B-5831-4544-9D7F-262747E40EBD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42F16-8983-4D39-BE5B-9FBBB143F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4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158C5BD-B6C2-8E17-75DE-118D218936EB}"/>
              </a:ext>
            </a:extLst>
          </p:cNvPr>
          <p:cNvSpPr/>
          <p:nvPr/>
        </p:nvSpPr>
        <p:spPr>
          <a:xfrm>
            <a:off x="0" y="4329490"/>
            <a:ext cx="6858000" cy="103117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15">
            <a:extLst>
              <a:ext uri="{FF2B5EF4-FFF2-40B4-BE49-F238E27FC236}">
                <a16:creationId xmlns:a16="http://schemas.microsoft.com/office/drawing/2014/main" id="{58C13F6D-7113-DAC7-1208-EDFCD55332F1}"/>
              </a:ext>
            </a:extLst>
          </p:cNvPr>
          <p:cNvGraphicFramePr>
            <a:graphicFrameLocks noGrp="1"/>
          </p:cNvGraphicFramePr>
          <p:nvPr/>
        </p:nvGraphicFramePr>
        <p:xfrm>
          <a:off x="32438" y="4410739"/>
          <a:ext cx="6758115" cy="868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758115">
                  <a:extLst>
                    <a:ext uri="{9D8B030D-6E8A-4147-A177-3AD203B41FA5}">
                      <a16:colId xmlns:a16="http://schemas.microsoft.com/office/drawing/2014/main" val="1621264351"/>
                    </a:ext>
                  </a:extLst>
                </a:gridCol>
              </a:tblGrid>
              <a:tr h="463320">
                <a:tc>
                  <a:txBody>
                    <a:bodyPr/>
                    <a:lstStyle/>
                    <a:p>
                      <a:pPr algn="l"/>
                      <a:r>
                        <a:rPr lang="en-US" sz="1200" u="sng" dirty="0">
                          <a:latin typeface="+mn-lt"/>
                        </a:rPr>
                        <a:t>MOWING</a:t>
                      </a:r>
                    </a:p>
                    <a:p>
                      <a:pPr algn="l"/>
                      <a:endParaRPr lang="en-US" sz="500" dirty="0">
                        <a:latin typeface="+mn-lt"/>
                      </a:endParaRPr>
                    </a:p>
                    <a:p>
                      <a:pPr algn="l"/>
                      <a:r>
                        <a:rPr lang="en-US" sz="1200" dirty="0">
                          <a:latin typeface="+mn-lt"/>
                        </a:rPr>
                        <a:t>Do you mow? Yes </a:t>
                      </a:r>
                      <a:r>
                        <a:rPr lang="en-US" sz="1600" b="1" dirty="0">
                          <a:latin typeface="+mn-lt"/>
                        </a:rPr>
                        <a:t>□ </a:t>
                      </a:r>
                      <a:r>
                        <a:rPr lang="en-US" sz="1200" dirty="0">
                          <a:latin typeface="+mn-lt"/>
                        </a:rPr>
                        <a:t>No </a:t>
                      </a:r>
                      <a:r>
                        <a:rPr lang="en-US" sz="1600" b="1" dirty="0">
                          <a:latin typeface="+mn-lt"/>
                        </a:rPr>
                        <a:t>□ </a:t>
                      </a:r>
                      <a:r>
                        <a:rPr lang="en-US" sz="1200" dirty="0">
                          <a:latin typeface="+mn-lt"/>
                        </a:rPr>
                        <a:t>If yes, how often? _________________________________________________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101111"/>
                  </a:ext>
                </a:extLst>
              </a:tr>
              <a:tr h="25288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 you remove lawn clippings? ____________________________________________________________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6520198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4C4C89AD-9D15-FE74-F64B-FD53F231CE5C}"/>
              </a:ext>
            </a:extLst>
          </p:cNvPr>
          <p:cNvSpPr/>
          <p:nvPr/>
        </p:nvSpPr>
        <p:spPr>
          <a:xfrm>
            <a:off x="0" y="1599861"/>
            <a:ext cx="6858000" cy="14293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Table 15">
            <a:extLst>
              <a:ext uri="{FF2B5EF4-FFF2-40B4-BE49-F238E27FC236}">
                <a16:creationId xmlns:a16="http://schemas.microsoft.com/office/drawing/2014/main" id="{150A7B6C-F620-6F14-01BC-B8A50A836A49}"/>
              </a:ext>
            </a:extLst>
          </p:cNvPr>
          <p:cNvGraphicFramePr>
            <a:graphicFrameLocks noGrp="1"/>
          </p:cNvGraphicFramePr>
          <p:nvPr/>
        </p:nvGraphicFramePr>
        <p:xfrm>
          <a:off x="36504" y="1633361"/>
          <a:ext cx="6784991" cy="134904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784991">
                  <a:extLst>
                    <a:ext uri="{9D8B030D-6E8A-4147-A177-3AD203B41FA5}">
                      <a16:colId xmlns:a16="http://schemas.microsoft.com/office/drawing/2014/main" val="1621264351"/>
                    </a:ext>
                  </a:extLst>
                </a:gridCol>
              </a:tblGrid>
              <a:tr h="36359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>
                          <a:latin typeface="+mn-lt"/>
                        </a:rPr>
                        <a:t>HISTORY</a:t>
                      </a:r>
                      <a:endParaRPr lang="en-US" sz="1200" dirty="0">
                        <a:latin typeface="+mn-lt"/>
                      </a:endParaRPr>
                    </a:p>
                    <a:p>
                      <a:pPr algn="l"/>
                      <a:r>
                        <a:rPr lang="en-US" sz="1200" dirty="0">
                          <a:latin typeface="+mn-lt"/>
                        </a:rPr>
                        <a:t>When was the lawn established?____________________________________________________________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079034"/>
                  </a:ext>
                </a:extLst>
              </a:tr>
              <a:tr h="282249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+mn-lt"/>
                        </a:rPr>
                        <a:t>What species turfgrass do you have?_________________________________________________________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962636"/>
                  </a:ext>
                </a:extLst>
              </a:tr>
              <a:tr h="218159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+mn-lt"/>
                        </a:rPr>
                        <a:t>How was the soil prepared prior to lawn establishment?_________________________________________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175054"/>
                  </a:ext>
                </a:extLst>
              </a:tr>
              <a:tr h="226623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+mn-lt"/>
                        </a:rPr>
                        <a:t>Does the affected area have a lot of foot traffic (children, pets, etc.)? Yes </a:t>
                      </a:r>
                      <a:r>
                        <a:rPr lang="en-US" sz="1600" b="1" dirty="0">
                          <a:latin typeface="+mn-lt"/>
                        </a:rPr>
                        <a:t>□ </a:t>
                      </a:r>
                      <a:r>
                        <a:rPr lang="en-US" sz="1200" dirty="0">
                          <a:latin typeface="+mn-lt"/>
                        </a:rPr>
                        <a:t>No </a:t>
                      </a:r>
                      <a:r>
                        <a:rPr lang="en-US" sz="1600" b="1" dirty="0">
                          <a:latin typeface="+mn-lt"/>
                        </a:rPr>
                        <a:t>□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101111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6A7239AF-DAF4-0B41-B6C9-740F16F9DC0F}"/>
              </a:ext>
            </a:extLst>
          </p:cNvPr>
          <p:cNvSpPr/>
          <p:nvPr/>
        </p:nvSpPr>
        <p:spPr>
          <a:xfrm>
            <a:off x="0" y="6047406"/>
            <a:ext cx="6858000" cy="309659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15">
            <a:extLst>
              <a:ext uri="{FF2B5EF4-FFF2-40B4-BE49-F238E27FC236}">
                <a16:creationId xmlns:a16="http://schemas.microsoft.com/office/drawing/2014/main" id="{EE4189B8-F442-7E49-765F-7B8FD6816AFC}"/>
              </a:ext>
            </a:extLst>
          </p:cNvPr>
          <p:cNvGraphicFramePr>
            <a:graphicFrameLocks noGrp="1"/>
          </p:cNvGraphicFramePr>
          <p:nvPr/>
        </p:nvGraphicFramePr>
        <p:xfrm>
          <a:off x="36503" y="6145544"/>
          <a:ext cx="6784991" cy="24144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784991">
                  <a:extLst>
                    <a:ext uri="{9D8B030D-6E8A-4147-A177-3AD203B41FA5}">
                      <a16:colId xmlns:a16="http://schemas.microsoft.com/office/drawing/2014/main" val="1621264351"/>
                    </a:ext>
                  </a:extLst>
                </a:gridCol>
              </a:tblGrid>
              <a:tr h="555563">
                <a:tc>
                  <a:txBody>
                    <a:bodyPr/>
                    <a:lstStyle/>
                    <a:p>
                      <a:pPr algn="l"/>
                      <a:r>
                        <a:rPr lang="en-US" sz="1200" u="sng" dirty="0">
                          <a:latin typeface="+mn-lt"/>
                        </a:rPr>
                        <a:t>PRODUCT APPLICATION</a:t>
                      </a:r>
                    </a:p>
                    <a:p>
                      <a:pPr algn="l"/>
                      <a:endParaRPr lang="en-US" sz="500" dirty="0">
                        <a:latin typeface="+mn-lt"/>
                      </a:endParaRPr>
                    </a:p>
                    <a:p>
                      <a:pPr algn="l"/>
                      <a:r>
                        <a:rPr lang="en-US" sz="1200" dirty="0">
                          <a:latin typeface="+mn-lt"/>
                        </a:rPr>
                        <a:t>Do you fertilize your lawn? Yes </a:t>
                      </a:r>
                      <a:r>
                        <a:rPr lang="en-US" sz="1600" b="1" dirty="0">
                          <a:latin typeface="+mn-lt"/>
                        </a:rPr>
                        <a:t>□ </a:t>
                      </a:r>
                      <a:r>
                        <a:rPr lang="en-US" sz="1200" dirty="0">
                          <a:latin typeface="+mn-lt"/>
                        </a:rPr>
                        <a:t>No </a:t>
                      </a:r>
                      <a:r>
                        <a:rPr lang="en-US" sz="1600" b="1" dirty="0">
                          <a:latin typeface="+mn-lt"/>
                        </a:rPr>
                        <a:t>□ </a:t>
                      </a:r>
                      <a:r>
                        <a:rPr lang="en-US" sz="1200" dirty="0">
                          <a:latin typeface="+mn-lt"/>
                        </a:rPr>
                        <a:t>If yes, how often? ____________What kind?__________________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101111"/>
                  </a:ext>
                </a:extLst>
              </a:tr>
              <a:tr h="91006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+mn-lt"/>
                        </a:rPr>
                        <a:t>Have you used any insecticides or pesticides? Yes </a:t>
                      </a:r>
                      <a:r>
                        <a:rPr lang="en-US" sz="1600" b="1" dirty="0">
                          <a:latin typeface="+mn-lt"/>
                        </a:rPr>
                        <a:t>□ </a:t>
                      </a:r>
                      <a:r>
                        <a:rPr lang="en-US" sz="1200" dirty="0">
                          <a:latin typeface="+mn-lt"/>
                        </a:rPr>
                        <a:t>No </a:t>
                      </a:r>
                      <a:r>
                        <a:rPr lang="en-US" sz="1600" b="1" dirty="0">
                          <a:latin typeface="+mn-lt"/>
                        </a:rPr>
                        <a:t>□</a:t>
                      </a:r>
                    </a:p>
                    <a:p>
                      <a:pPr lvl="1" algn="l"/>
                      <a:r>
                        <a:rPr lang="en-US" sz="1200" dirty="0">
                          <a:latin typeface="+mn-lt"/>
                        </a:rPr>
                        <a:t>If so, what kind?____________________________________________________________________</a:t>
                      </a:r>
                    </a:p>
                    <a:p>
                      <a:pPr lvl="1" algn="l">
                        <a:spcAft>
                          <a:spcPts val="200"/>
                        </a:spcAft>
                      </a:pPr>
                      <a:r>
                        <a:rPr lang="en-US" sz="1200" dirty="0">
                          <a:latin typeface="+mn-lt"/>
                        </a:rPr>
                        <a:t>What was it used for?________________________________________________________________</a:t>
                      </a:r>
                    </a:p>
                    <a:p>
                      <a:pPr marL="34290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</a:rPr>
                        <a:t>When were they applied?_____________________________________________________________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582037"/>
                  </a:ext>
                </a:extLst>
              </a:tr>
              <a:tr h="910065">
                <a:tc>
                  <a:txBody>
                    <a:bodyPr/>
                    <a:lstStyle/>
                    <a:p>
                      <a:pPr lvl="0" algn="l"/>
                      <a:r>
                        <a:rPr lang="en-US" sz="1200" dirty="0">
                          <a:latin typeface="+mn-lt"/>
                        </a:rPr>
                        <a:t>Have you used any herbicides? Yes </a:t>
                      </a:r>
                      <a:r>
                        <a:rPr lang="en-US" sz="1600" b="1" dirty="0">
                          <a:latin typeface="+mn-lt"/>
                        </a:rPr>
                        <a:t>□ </a:t>
                      </a:r>
                      <a:r>
                        <a:rPr lang="en-US" sz="1200" dirty="0">
                          <a:latin typeface="+mn-lt"/>
                        </a:rPr>
                        <a:t>No </a:t>
                      </a:r>
                      <a:r>
                        <a:rPr lang="en-US" sz="1600" b="1" dirty="0">
                          <a:latin typeface="+mn-lt"/>
                        </a:rPr>
                        <a:t>□</a:t>
                      </a:r>
                    </a:p>
                    <a:p>
                      <a:pPr lvl="1" algn="l"/>
                      <a:r>
                        <a:rPr lang="en-US" sz="1200" dirty="0">
                          <a:latin typeface="+mn-lt"/>
                        </a:rPr>
                        <a:t>If so, what kind?____________________________________________________________________</a:t>
                      </a:r>
                    </a:p>
                    <a:p>
                      <a:pPr marL="34290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</a:rPr>
                        <a:t>What was it used for?________________________________________________________________</a:t>
                      </a:r>
                    </a:p>
                    <a:p>
                      <a:pPr marL="34290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</a:rPr>
                        <a:t>When were they applied?_____________________________________________________________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007976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558EB349-184D-C1D6-8774-31F372A2E90F}"/>
              </a:ext>
            </a:extLst>
          </p:cNvPr>
          <p:cNvSpPr/>
          <p:nvPr/>
        </p:nvSpPr>
        <p:spPr>
          <a:xfrm>
            <a:off x="0" y="0"/>
            <a:ext cx="4727122" cy="1240971"/>
          </a:xfrm>
          <a:prstGeom prst="rect">
            <a:avLst/>
          </a:prstGeom>
          <a:solidFill>
            <a:srgbClr val="1E4D2B"/>
          </a:solidFill>
          <a:ln>
            <a:solidFill>
              <a:srgbClr val="1E4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AA2F9D8-D7E1-9A0B-9DBE-BE2D1BD3E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43" y="58596"/>
            <a:ext cx="1134835" cy="1134835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0B55B96-D52C-A5C1-0ADD-8A3F5F20DAEE}"/>
              </a:ext>
            </a:extLst>
          </p:cNvPr>
          <p:cNvSpPr/>
          <p:nvPr/>
        </p:nvSpPr>
        <p:spPr>
          <a:xfrm>
            <a:off x="5127171" y="0"/>
            <a:ext cx="1730828" cy="1240971"/>
          </a:xfrm>
          <a:prstGeom prst="rect">
            <a:avLst/>
          </a:prstGeom>
          <a:solidFill>
            <a:srgbClr val="C8C372"/>
          </a:solidFill>
          <a:ln>
            <a:solidFill>
              <a:srgbClr val="C8C3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0780E3E1-081C-3737-9B6F-AD7C82854B64}"/>
              </a:ext>
            </a:extLst>
          </p:cNvPr>
          <p:cNvSpPr/>
          <p:nvPr/>
        </p:nvSpPr>
        <p:spPr>
          <a:xfrm>
            <a:off x="4408714" y="-1092"/>
            <a:ext cx="938893" cy="1240971"/>
          </a:xfrm>
          <a:prstGeom prst="parallelogram">
            <a:avLst/>
          </a:prstGeom>
          <a:solidFill>
            <a:srgbClr val="C8C372"/>
          </a:solidFill>
          <a:ln>
            <a:solidFill>
              <a:srgbClr val="C8C3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Table 14">
            <a:extLst>
              <a:ext uri="{FF2B5EF4-FFF2-40B4-BE49-F238E27FC236}">
                <a16:creationId xmlns:a16="http://schemas.microsoft.com/office/drawing/2014/main" id="{832916B7-654C-E82C-4E57-6CF75A88DA43}"/>
              </a:ext>
            </a:extLst>
          </p:cNvPr>
          <p:cNvGraphicFramePr>
            <a:graphicFrameLocks noGrp="1"/>
          </p:cNvGraphicFramePr>
          <p:nvPr/>
        </p:nvGraphicFramePr>
        <p:xfrm>
          <a:off x="1148551" y="1268584"/>
          <a:ext cx="4498522" cy="340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8522">
                  <a:extLst>
                    <a:ext uri="{9D8B030D-6E8A-4147-A177-3AD203B41FA5}">
                      <a16:colId xmlns:a16="http://schemas.microsoft.com/office/drawing/2014/main" val="434011895"/>
                    </a:ext>
                  </a:extLst>
                </a:gridCol>
              </a:tblGrid>
              <a:tr h="34017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TURFGRASS SUBMISSION FORM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7669740"/>
                  </a:ext>
                </a:extLst>
              </a:tr>
            </a:tbl>
          </a:graphicData>
        </a:graphic>
      </p:graphicFrame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A08EADAD-5455-1895-91E6-294A3C8930AC}"/>
              </a:ext>
            </a:extLst>
          </p:cNvPr>
          <p:cNvGraphicFramePr>
            <a:graphicFrameLocks noGrp="1"/>
          </p:cNvGraphicFramePr>
          <p:nvPr/>
        </p:nvGraphicFramePr>
        <p:xfrm>
          <a:off x="1224642" y="-48841"/>
          <a:ext cx="3306194" cy="141936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06194">
                  <a:extLst>
                    <a:ext uri="{9D8B030D-6E8A-4147-A177-3AD203B41FA5}">
                      <a16:colId xmlns:a16="http://schemas.microsoft.com/office/drawing/2014/main" val="4053973445"/>
                    </a:ext>
                  </a:extLst>
                </a:gridCol>
              </a:tblGrid>
              <a:tr h="374906"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sz="2000" dirty="0" err="1">
                          <a:solidFill>
                            <a:schemeClr val="bg1"/>
                          </a:solidFill>
                        </a:rPr>
                        <a:t>JeffCo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Plant Diagnostic Clinic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9933101"/>
                  </a:ext>
                </a:extLst>
              </a:tr>
              <a:tr h="718324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Email: plantclinic@jeffco.us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Phone: 303-271-6627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6492028"/>
                  </a:ext>
                </a:extLst>
              </a:tr>
            </a:tbl>
          </a:graphicData>
        </a:graphic>
      </p:graphicFrame>
      <p:graphicFrame>
        <p:nvGraphicFramePr>
          <p:cNvPr id="3" name="Table 13">
            <a:extLst>
              <a:ext uri="{FF2B5EF4-FFF2-40B4-BE49-F238E27FC236}">
                <a16:creationId xmlns:a16="http://schemas.microsoft.com/office/drawing/2014/main" id="{7F78E59F-58F0-F2ED-2B0A-82DBC8B41ABB}"/>
              </a:ext>
            </a:extLst>
          </p:cNvPr>
          <p:cNvGraphicFramePr>
            <a:graphicFrameLocks noGrp="1"/>
          </p:cNvGraphicFramePr>
          <p:nvPr/>
        </p:nvGraphicFramePr>
        <p:xfrm>
          <a:off x="4725308" y="213571"/>
          <a:ext cx="2060339" cy="853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60339">
                  <a:extLst>
                    <a:ext uri="{9D8B030D-6E8A-4147-A177-3AD203B41FA5}">
                      <a16:colId xmlns:a16="http://schemas.microsoft.com/office/drawing/2014/main" val="2414388590"/>
                    </a:ext>
                  </a:extLst>
                </a:gridCol>
              </a:tblGrid>
              <a:tr h="157299"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/>
                        <a:t>Mail to: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6503709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r"/>
                      <a:r>
                        <a:rPr lang="en-US" sz="1100" dirty="0" err="1"/>
                        <a:t>JeffCo</a:t>
                      </a:r>
                      <a:r>
                        <a:rPr lang="en-US" sz="1100" dirty="0"/>
                        <a:t> Plant Diagnostic Clinic</a:t>
                      </a:r>
                    </a:p>
                    <a:p>
                      <a:pPr algn="r"/>
                      <a:r>
                        <a:rPr lang="en-US" sz="1100" dirty="0"/>
                        <a:t>15200 W 6</a:t>
                      </a:r>
                      <a:r>
                        <a:rPr lang="en-US" sz="1100" baseline="30000" dirty="0"/>
                        <a:t>th</a:t>
                      </a:r>
                      <a:r>
                        <a:rPr lang="en-US" sz="1100" dirty="0"/>
                        <a:t> Ave, Suite C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Golden, CO 80401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1301584"/>
                  </a:ext>
                </a:extLst>
              </a:tr>
            </a:tbl>
          </a:graphicData>
        </a:graphic>
      </p:graphicFrame>
      <p:graphicFrame>
        <p:nvGraphicFramePr>
          <p:cNvPr id="4" name="Table 15">
            <a:extLst>
              <a:ext uri="{FF2B5EF4-FFF2-40B4-BE49-F238E27FC236}">
                <a16:creationId xmlns:a16="http://schemas.microsoft.com/office/drawing/2014/main" id="{F343941C-98AD-EBF0-DC32-D5F190B68FE7}"/>
              </a:ext>
            </a:extLst>
          </p:cNvPr>
          <p:cNvGraphicFramePr>
            <a:graphicFrameLocks noGrp="1"/>
          </p:cNvGraphicFramePr>
          <p:nvPr/>
        </p:nvGraphicFramePr>
        <p:xfrm>
          <a:off x="19001" y="3056445"/>
          <a:ext cx="6784991" cy="11927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784991">
                  <a:extLst>
                    <a:ext uri="{9D8B030D-6E8A-4147-A177-3AD203B41FA5}">
                      <a16:colId xmlns:a16="http://schemas.microsoft.com/office/drawing/2014/main" val="1621264351"/>
                    </a:ext>
                  </a:extLst>
                </a:gridCol>
              </a:tblGrid>
              <a:tr h="400398">
                <a:tc>
                  <a:txBody>
                    <a:bodyPr/>
                    <a:lstStyle/>
                    <a:p>
                      <a:pPr algn="l"/>
                      <a:r>
                        <a:rPr lang="en-US" sz="1200" u="sng" dirty="0">
                          <a:latin typeface="+mn-lt"/>
                        </a:rPr>
                        <a:t>WATER MANAGEMENT</a:t>
                      </a:r>
                    </a:p>
                    <a:p>
                      <a:pPr algn="l"/>
                      <a:endParaRPr lang="en-US" sz="500" dirty="0">
                        <a:latin typeface="+mn-lt"/>
                      </a:endParaRPr>
                    </a:p>
                    <a:p>
                      <a:pPr algn="l"/>
                      <a:r>
                        <a:rPr lang="en-US" sz="1200" dirty="0">
                          <a:latin typeface="+mn-lt"/>
                        </a:rPr>
                        <a:t>Do you use an irrigation system? Yes </a:t>
                      </a:r>
                      <a:r>
                        <a:rPr lang="en-US" sz="1600" b="1" dirty="0">
                          <a:latin typeface="+mn-lt"/>
                        </a:rPr>
                        <a:t>□ </a:t>
                      </a:r>
                      <a:r>
                        <a:rPr lang="en-US" sz="1200" dirty="0">
                          <a:latin typeface="+mn-lt"/>
                        </a:rPr>
                        <a:t>No </a:t>
                      </a:r>
                      <a:r>
                        <a:rPr lang="en-US" sz="1600" b="1" dirty="0">
                          <a:latin typeface="+mn-lt"/>
                        </a:rPr>
                        <a:t>□ </a:t>
                      </a:r>
                      <a:r>
                        <a:rPr lang="en-US" sz="1200" dirty="0">
                          <a:latin typeface="+mn-lt"/>
                        </a:rPr>
                        <a:t>If yes, what kind? __________________________________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101111"/>
                  </a:ext>
                </a:extLst>
              </a:tr>
              <a:tr h="27884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How many times per week is the lawn watered? _______________________________________________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6520198"/>
                  </a:ext>
                </a:extLst>
              </a:tr>
              <a:tr h="31957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How long do your sprinklers run? ___________________________________________________________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158213"/>
                  </a:ext>
                </a:extLst>
              </a:tr>
            </a:tbl>
          </a:graphicData>
        </a:graphic>
      </p:graphicFrame>
      <p:graphicFrame>
        <p:nvGraphicFramePr>
          <p:cNvPr id="6" name="Table 15">
            <a:extLst>
              <a:ext uri="{FF2B5EF4-FFF2-40B4-BE49-F238E27FC236}">
                <a16:creationId xmlns:a16="http://schemas.microsoft.com/office/drawing/2014/main" id="{8857D3D2-D680-F5D5-C116-A7C08D5A148B}"/>
              </a:ext>
            </a:extLst>
          </p:cNvPr>
          <p:cNvGraphicFramePr>
            <a:graphicFrameLocks noGrp="1"/>
          </p:cNvGraphicFramePr>
          <p:nvPr/>
        </p:nvGraphicFramePr>
        <p:xfrm>
          <a:off x="36503" y="5406857"/>
          <a:ext cx="6784991" cy="594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784991">
                  <a:extLst>
                    <a:ext uri="{9D8B030D-6E8A-4147-A177-3AD203B41FA5}">
                      <a16:colId xmlns:a16="http://schemas.microsoft.com/office/drawing/2014/main" val="1621264351"/>
                    </a:ext>
                  </a:extLst>
                </a:gridCol>
              </a:tblGrid>
              <a:tr h="391520">
                <a:tc>
                  <a:txBody>
                    <a:bodyPr/>
                    <a:lstStyle/>
                    <a:p>
                      <a:pPr algn="l"/>
                      <a:r>
                        <a:rPr lang="en-US" sz="1200" u="sng" dirty="0">
                          <a:latin typeface="+mn-lt"/>
                        </a:rPr>
                        <a:t>AERATING</a:t>
                      </a:r>
                    </a:p>
                    <a:p>
                      <a:pPr algn="l"/>
                      <a:endParaRPr lang="en-US" sz="500" dirty="0">
                        <a:latin typeface="+mn-lt"/>
                      </a:endParaRPr>
                    </a:p>
                    <a:p>
                      <a:pPr algn="l"/>
                      <a:r>
                        <a:rPr lang="en-US" sz="1200" dirty="0">
                          <a:latin typeface="+mn-lt"/>
                        </a:rPr>
                        <a:t>Do you core aerate your lawn? Yes </a:t>
                      </a:r>
                      <a:r>
                        <a:rPr lang="en-US" sz="1600" b="1" dirty="0">
                          <a:latin typeface="+mn-lt"/>
                        </a:rPr>
                        <a:t>□ </a:t>
                      </a:r>
                      <a:r>
                        <a:rPr lang="en-US" sz="1200" dirty="0">
                          <a:latin typeface="+mn-lt"/>
                        </a:rPr>
                        <a:t>No </a:t>
                      </a:r>
                      <a:r>
                        <a:rPr lang="en-US" sz="1600" b="1" dirty="0">
                          <a:latin typeface="+mn-lt"/>
                        </a:rPr>
                        <a:t>□ </a:t>
                      </a:r>
                      <a:r>
                        <a:rPr lang="en-US" sz="1200" dirty="0">
                          <a:latin typeface="+mn-lt"/>
                        </a:rPr>
                        <a:t>If yes, how often? ____________________________________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101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117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239</Words>
  <Application>Microsoft Office PowerPoint</Application>
  <PresentationFormat>Letter Paper (8.5x11 in)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Hania Oleszak</dc:creator>
  <cp:lastModifiedBy>Hania Oleszak</cp:lastModifiedBy>
  <cp:revision>1</cp:revision>
  <dcterms:created xsi:type="dcterms:W3CDTF">2023-04-07T17:49:41Z</dcterms:created>
  <dcterms:modified xsi:type="dcterms:W3CDTF">2023-04-07T17:50:07Z</dcterms:modified>
</cp:coreProperties>
</file>