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0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7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F198C-450A-42F9-8F9E-B8C3E6A8C637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5985-D793-4D66-8BD8-3BDEE4EB2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483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F198C-450A-42F9-8F9E-B8C3E6A8C637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5985-D793-4D66-8BD8-3BDEE4EB2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203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F198C-450A-42F9-8F9E-B8C3E6A8C637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5985-D793-4D66-8BD8-3BDEE4EB2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7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F198C-450A-42F9-8F9E-B8C3E6A8C637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5985-D793-4D66-8BD8-3BDEE4EB2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21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F198C-450A-42F9-8F9E-B8C3E6A8C637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5985-D793-4D66-8BD8-3BDEE4EB2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45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F198C-450A-42F9-8F9E-B8C3E6A8C637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5985-D793-4D66-8BD8-3BDEE4EB2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73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F198C-450A-42F9-8F9E-B8C3E6A8C637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5985-D793-4D66-8BD8-3BDEE4EB2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48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F198C-450A-42F9-8F9E-B8C3E6A8C637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5985-D793-4D66-8BD8-3BDEE4EB2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56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F198C-450A-42F9-8F9E-B8C3E6A8C637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5985-D793-4D66-8BD8-3BDEE4EB2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33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F198C-450A-42F9-8F9E-B8C3E6A8C637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5985-D793-4D66-8BD8-3BDEE4EB2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10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F198C-450A-42F9-8F9E-B8C3E6A8C637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5985-D793-4D66-8BD8-3BDEE4EB2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3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F198C-450A-42F9-8F9E-B8C3E6A8C637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A5985-D793-4D66-8BD8-3BDEE4EB2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97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CF205E4-D747-D673-83A3-843B22A53A38}"/>
              </a:ext>
            </a:extLst>
          </p:cNvPr>
          <p:cNvSpPr/>
          <p:nvPr/>
        </p:nvSpPr>
        <p:spPr>
          <a:xfrm>
            <a:off x="63375" y="3503534"/>
            <a:ext cx="6723272" cy="122804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10">
            <a:extLst>
              <a:ext uri="{FF2B5EF4-FFF2-40B4-BE49-F238E27FC236}">
                <a16:creationId xmlns:a16="http://schemas.microsoft.com/office/drawing/2014/main" id="{31C54ECC-F4AD-1145-49CE-9B4A8C10C093}"/>
              </a:ext>
            </a:extLst>
          </p:cNvPr>
          <p:cNvGraphicFramePr>
            <a:graphicFrameLocks noGrp="1"/>
          </p:cNvGraphicFramePr>
          <p:nvPr/>
        </p:nvGraphicFramePr>
        <p:xfrm>
          <a:off x="71352" y="3517459"/>
          <a:ext cx="6715295" cy="121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3215">
                  <a:extLst>
                    <a:ext uri="{9D8B030D-6E8A-4147-A177-3AD203B41FA5}">
                      <a16:colId xmlns:a16="http://schemas.microsoft.com/office/drawing/2014/main" val="1195168204"/>
                    </a:ext>
                  </a:extLst>
                </a:gridCol>
                <a:gridCol w="1675491">
                  <a:extLst>
                    <a:ext uri="{9D8B030D-6E8A-4147-A177-3AD203B41FA5}">
                      <a16:colId xmlns:a16="http://schemas.microsoft.com/office/drawing/2014/main" val="1680307739"/>
                    </a:ext>
                  </a:extLst>
                </a:gridCol>
                <a:gridCol w="1655894">
                  <a:extLst>
                    <a:ext uri="{9D8B030D-6E8A-4147-A177-3AD203B41FA5}">
                      <a16:colId xmlns:a16="http://schemas.microsoft.com/office/drawing/2014/main" val="1302776173"/>
                    </a:ext>
                  </a:extLst>
                </a:gridCol>
                <a:gridCol w="1710695">
                  <a:extLst>
                    <a:ext uri="{9D8B030D-6E8A-4147-A177-3AD203B41FA5}">
                      <a16:colId xmlns:a16="http://schemas.microsoft.com/office/drawing/2014/main" val="2364710166"/>
                    </a:ext>
                  </a:extLst>
                </a:gridCol>
              </a:tblGrid>
              <a:tr h="247825">
                <a:tc>
                  <a:txBody>
                    <a:bodyPr/>
                    <a:lstStyle/>
                    <a:p>
                      <a:r>
                        <a:rPr lang="en-US" sz="1200" b="0" u="sng" dirty="0">
                          <a:solidFill>
                            <a:schemeClr val="tx1"/>
                          </a:solidFill>
                        </a:rPr>
                        <a:t>SERVICE REQUESTED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2627049"/>
                  </a:ext>
                </a:extLst>
              </a:tr>
              <a:tr h="247825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Disease Diagnosis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Plant Identification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Other:________________________________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q"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6075885"/>
                  </a:ext>
                </a:extLst>
              </a:tr>
              <a:tr h="662453">
                <a:tc>
                  <a:txBody>
                    <a:bodyPr/>
                    <a:lstStyle/>
                    <a:p>
                      <a:pPr marL="0" indent="0">
                        <a:spcAft>
                          <a:spcPts val="100"/>
                        </a:spcAft>
                        <a:buFont typeface="Wingdings" pitchFamily="2" charset="2"/>
                        <a:buNone/>
                      </a:pPr>
                      <a:r>
                        <a:rPr lang="en-US" sz="1200" u="sng" dirty="0">
                          <a:solidFill>
                            <a:schemeClr val="tx1"/>
                          </a:solidFill>
                        </a:rPr>
                        <a:t>SAMPLE INFORMATION</a:t>
                      </a:r>
                    </a:p>
                    <a:p>
                      <a:pPr marL="0" indent="0">
                        <a:spcAft>
                          <a:spcPts val="100"/>
                        </a:spcAft>
                        <a:buFont typeface="Wingdings" pitchFamily="2" charset="2"/>
                        <a:buNone/>
                      </a:pPr>
                      <a:r>
                        <a:rPr lang="en-US" sz="1200" b="0" u="sng" dirty="0">
                          <a:solidFill>
                            <a:schemeClr val="tx1"/>
                          </a:solidFill>
                        </a:rPr>
                        <a:t>___________________</a:t>
                      </a:r>
                    </a:p>
                    <a:p>
                      <a:pPr marL="0" indent="0">
                        <a:spcAft>
                          <a:spcPts val="100"/>
                        </a:spcAft>
                        <a:buFont typeface="Wingdings" pitchFamily="2" charset="2"/>
                        <a:buNone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</a:rPr>
                        <a:t>Date Collected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100"/>
                        </a:spcAft>
                        <a:buFont typeface="Wingdings" pitchFamily="2" charset="2"/>
                        <a:buChar char="q"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Aft>
                          <a:spcPts val="100"/>
                        </a:spcAft>
                        <a:buFont typeface="Wingdings" pitchFamily="2" charset="2"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___________________</a:t>
                      </a:r>
                    </a:p>
                    <a:p>
                      <a:pPr marL="0" indent="0">
                        <a:spcAft>
                          <a:spcPts val="100"/>
                        </a:spcAft>
                        <a:buFont typeface="Wingdings" pitchFamily="2" charset="2"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Date Submitted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100"/>
                        </a:spcAft>
                        <a:buFont typeface="Wingdings" pitchFamily="2" charset="2"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Aft>
                          <a:spcPts val="100"/>
                        </a:spcAft>
                        <a:buFont typeface="Wingdings" pitchFamily="2" charset="2"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___________________</a:t>
                      </a:r>
                    </a:p>
                    <a:p>
                      <a:pPr marL="0" indent="0">
                        <a:spcAft>
                          <a:spcPts val="100"/>
                        </a:spcAft>
                        <a:buFont typeface="Wingdings" pitchFamily="2" charset="2"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Plant Species/Variety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100"/>
                        </a:spcAft>
                        <a:buFont typeface="Wingdings" pitchFamily="2" charset="2"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Aft>
                          <a:spcPts val="100"/>
                        </a:spcAft>
                        <a:buFont typeface="Wingdings" pitchFamily="2" charset="2"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___________________</a:t>
                      </a:r>
                    </a:p>
                    <a:p>
                      <a:pPr marL="0" indent="0">
                        <a:spcAft>
                          <a:spcPts val="100"/>
                        </a:spcAft>
                        <a:buFont typeface="Wingdings" pitchFamily="2" charset="2"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Location (yard, field…)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20816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1DFFE3F0-E533-B84F-937A-8BE23D6B2D1E}"/>
              </a:ext>
            </a:extLst>
          </p:cNvPr>
          <p:cNvSpPr txBox="1"/>
          <p:nvPr/>
        </p:nvSpPr>
        <p:spPr>
          <a:xfrm>
            <a:off x="0" y="7220396"/>
            <a:ext cx="6868634" cy="1923604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1200" u="sng" dirty="0"/>
              <a:t>Describe plant history and care </a:t>
            </a:r>
            <a:r>
              <a:rPr lang="en-US" sz="1200" dirty="0"/>
              <a:t>(e.g., plant age, fertilizers, pesticides, etc.). Use back of page if needed.</a:t>
            </a:r>
          </a:p>
          <a:p>
            <a:r>
              <a:rPr lang="en-US" sz="1200" dirty="0"/>
              <a:t>For turfgrass, refer to additional form.</a:t>
            </a:r>
          </a:p>
          <a:p>
            <a:endParaRPr lang="en-US" sz="1200" dirty="0"/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pPr algn="ctr"/>
            <a:r>
              <a:rPr lang="en-US" sz="1100" dirty="0"/>
              <a:t>Digital images are very helpful for proper diagnosis. Please send them to plantclinic@jeffco.us.</a:t>
            </a:r>
            <a:endParaRPr lang="en-US" sz="1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7F8DCE-C1BF-CA4C-BF94-4C83875DA18B}"/>
              </a:ext>
            </a:extLst>
          </p:cNvPr>
          <p:cNvSpPr/>
          <p:nvPr/>
        </p:nvSpPr>
        <p:spPr>
          <a:xfrm>
            <a:off x="0" y="0"/>
            <a:ext cx="4727122" cy="1240971"/>
          </a:xfrm>
          <a:prstGeom prst="rect">
            <a:avLst/>
          </a:prstGeom>
          <a:solidFill>
            <a:srgbClr val="1E4D2B"/>
          </a:solidFill>
          <a:ln>
            <a:solidFill>
              <a:srgbClr val="1E4D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ADB5648-82F4-7D48-B9E1-84D342EE56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43" y="58596"/>
            <a:ext cx="1134835" cy="1134835"/>
          </a:xfrm>
          <a:prstGeom prst="rect">
            <a:avLst/>
          </a:prstGeom>
        </p:spPr>
      </p:pic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8C32031-82A1-5F4F-91AD-59836B38F262}"/>
              </a:ext>
            </a:extLst>
          </p:cNvPr>
          <p:cNvGraphicFramePr>
            <a:graphicFrameLocks noGrp="1"/>
          </p:cNvGraphicFramePr>
          <p:nvPr/>
        </p:nvGraphicFramePr>
        <p:xfrm>
          <a:off x="1224642" y="-48841"/>
          <a:ext cx="3306194" cy="141936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06194">
                  <a:extLst>
                    <a:ext uri="{9D8B030D-6E8A-4147-A177-3AD203B41FA5}">
                      <a16:colId xmlns:a16="http://schemas.microsoft.com/office/drawing/2014/main" val="4053973445"/>
                    </a:ext>
                  </a:extLst>
                </a:gridCol>
              </a:tblGrid>
              <a:tr h="374906">
                <a:tc>
                  <a:txBody>
                    <a:bodyPr/>
                    <a:lstStyle/>
                    <a:p>
                      <a:pPr algn="l"/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en-US" sz="2000" dirty="0" err="1">
                          <a:solidFill>
                            <a:schemeClr val="bg1"/>
                          </a:solidFill>
                        </a:rPr>
                        <a:t>JeffCo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Plant Diagnostic Clinic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9933101"/>
                  </a:ext>
                </a:extLst>
              </a:tr>
              <a:tr h="718324"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Email: plantclinic@jeffco.us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Phone: 303-271-6627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6492028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12C44BAD-DB79-0448-A9C2-2B7DCC87907D}"/>
              </a:ext>
            </a:extLst>
          </p:cNvPr>
          <p:cNvSpPr/>
          <p:nvPr/>
        </p:nvSpPr>
        <p:spPr>
          <a:xfrm>
            <a:off x="5127171" y="0"/>
            <a:ext cx="1730828" cy="1240971"/>
          </a:xfrm>
          <a:prstGeom prst="rect">
            <a:avLst/>
          </a:prstGeom>
          <a:solidFill>
            <a:srgbClr val="C8C372"/>
          </a:solidFill>
          <a:ln>
            <a:solidFill>
              <a:srgbClr val="C8C3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800837C2-E4F1-4D46-A780-96726A9C1426}"/>
              </a:ext>
            </a:extLst>
          </p:cNvPr>
          <p:cNvSpPr/>
          <p:nvPr/>
        </p:nvSpPr>
        <p:spPr>
          <a:xfrm>
            <a:off x="4408714" y="-1092"/>
            <a:ext cx="938893" cy="1240971"/>
          </a:xfrm>
          <a:prstGeom prst="parallelogram">
            <a:avLst/>
          </a:prstGeom>
          <a:solidFill>
            <a:srgbClr val="C8C372"/>
          </a:solidFill>
          <a:ln>
            <a:solidFill>
              <a:srgbClr val="C8C3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EC25066C-CA84-4443-95F9-EB2FD9618958}"/>
              </a:ext>
            </a:extLst>
          </p:cNvPr>
          <p:cNvGraphicFramePr>
            <a:graphicFrameLocks noGrp="1"/>
          </p:cNvGraphicFramePr>
          <p:nvPr/>
        </p:nvGraphicFramePr>
        <p:xfrm>
          <a:off x="4725308" y="213571"/>
          <a:ext cx="2060339" cy="8534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60339">
                  <a:extLst>
                    <a:ext uri="{9D8B030D-6E8A-4147-A177-3AD203B41FA5}">
                      <a16:colId xmlns:a16="http://schemas.microsoft.com/office/drawing/2014/main" val="2414388590"/>
                    </a:ext>
                  </a:extLst>
                </a:gridCol>
              </a:tblGrid>
              <a:tr h="157299"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/>
                        <a:t>Mail to: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6503709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r"/>
                      <a:r>
                        <a:rPr lang="en-US" sz="1100" dirty="0" err="1"/>
                        <a:t>JeffCo</a:t>
                      </a:r>
                      <a:r>
                        <a:rPr lang="en-US" sz="1100" dirty="0"/>
                        <a:t> Plant Diagnostic Clinic</a:t>
                      </a:r>
                    </a:p>
                    <a:p>
                      <a:pPr algn="r"/>
                      <a:r>
                        <a:rPr lang="en-US" sz="1100" dirty="0"/>
                        <a:t>15200 W 6</a:t>
                      </a:r>
                      <a:r>
                        <a:rPr lang="en-US" sz="1100" baseline="30000" dirty="0"/>
                        <a:t>th</a:t>
                      </a:r>
                      <a:r>
                        <a:rPr lang="en-US" sz="1100" dirty="0"/>
                        <a:t> Ave, Suite C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Golden, CO 80401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301584"/>
                  </a:ext>
                </a:extLst>
              </a:tr>
            </a:tbl>
          </a:graphicData>
        </a:graphic>
      </p:graphicFrame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29B8A4BD-1D6A-6540-B6FD-F686913D2765}"/>
              </a:ext>
            </a:extLst>
          </p:cNvPr>
          <p:cNvGraphicFramePr>
            <a:graphicFrameLocks noGrp="1"/>
          </p:cNvGraphicFramePr>
          <p:nvPr/>
        </p:nvGraphicFramePr>
        <p:xfrm>
          <a:off x="1920240" y="1251908"/>
          <a:ext cx="2982351" cy="340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51">
                  <a:extLst>
                    <a:ext uri="{9D8B030D-6E8A-4147-A177-3AD203B41FA5}">
                      <a16:colId xmlns:a16="http://schemas.microsoft.com/office/drawing/2014/main" val="434011895"/>
                    </a:ext>
                  </a:extLst>
                </a:gridCol>
              </a:tblGrid>
              <a:tr h="34017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PLANT SAMPLE SUBMISSION FORM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7669740"/>
                  </a:ext>
                </a:extLst>
              </a:tr>
            </a:tbl>
          </a:graphicData>
        </a:graphic>
      </p:graphicFrame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B262D1C0-2E9E-3942-B2AB-D6D99CDD7B16}"/>
              </a:ext>
            </a:extLst>
          </p:cNvPr>
          <p:cNvGraphicFramePr>
            <a:graphicFrameLocks noGrp="1"/>
          </p:cNvGraphicFramePr>
          <p:nvPr/>
        </p:nvGraphicFramePr>
        <p:xfrm>
          <a:off x="21266" y="1481469"/>
          <a:ext cx="6836732" cy="1082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418366">
                  <a:extLst>
                    <a:ext uri="{9D8B030D-6E8A-4147-A177-3AD203B41FA5}">
                      <a16:colId xmlns:a16="http://schemas.microsoft.com/office/drawing/2014/main" val="1621264351"/>
                    </a:ext>
                  </a:extLst>
                </a:gridCol>
                <a:gridCol w="3418366">
                  <a:extLst>
                    <a:ext uri="{9D8B030D-6E8A-4147-A177-3AD203B41FA5}">
                      <a16:colId xmlns:a16="http://schemas.microsoft.com/office/drawing/2014/main" val="697551413"/>
                    </a:ext>
                  </a:extLst>
                </a:gridCol>
              </a:tblGrid>
              <a:tr h="393720">
                <a:tc>
                  <a:txBody>
                    <a:bodyPr/>
                    <a:lstStyle/>
                    <a:p>
                      <a:pPr algn="l"/>
                      <a:r>
                        <a:rPr lang="en-US" sz="1200" u="sng" dirty="0">
                          <a:latin typeface="+mn-lt"/>
                        </a:rPr>
                        <a:t>CONTACT INFORMATION</a:t>
                      </a:r>
                    </a:p>
                    <a:p>
                      <a:pPr algn="l"/>
                      <a:endParaRPr lang="en-US" sz="500" dirty="0">
                        <a:latin typeface="+mn-lt"/>
                      </a:endParaRPr>
                    </a:p>
                    <a:p>
                      <a:pPr algn="l"/>
                      <a:r>
                        <a:rPr lang="en-US" sz="1200" dirty="0">
                          <a:latin typeface="+mn-lt"/>
                        </a:rPr>
                        <a:t>Submitter name: ___________________________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Business/Organization: _______________________ 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101111"/>
                  </a:ext>
                </a:extLst>
              </a:tr>
              <a:tr h="23446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Billing address: ____________________________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City/state/zip code: __________________________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6520198"/>
                  </a:ext>
                </a:extLst>
              </a:tr>
              <a:tr h="26871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Phone No.: ________________________________ 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Email: ____________________________________ 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5158213"/>
                  </a:ext>
                </a:extLst>
              </a:tr>
            </a:tbl>
          </a:graphicData>
        </a:graphic>
      </p:graphicFrame>
      <p:graphicFrame>
        <p:nvGraphicFramePr>
          <p:cNvPr id="19" name="Table 19">
            <a:extLst>
              <a:ext uri="{FF2B5EF4-FFF2-40B4-BE49-F238E27FC236}">
                <a16:creationId xmlns:a16="http://schemas.microsoft.com/office/drawing/2014/main" id="{AE6FAE8E-96CB-1B46-9423-C656062713B5}"/>
              </a:ext>
            </a:extLst>
          </p:cNvPr>
          <p:cNvGraphicFramePr>
            <a:graphicFrameLocks noGrp="1"/>
          </p:cNvGraphicFramePr>
          <p:nvPr/>
        </p:nvGraphicFramePr>
        <p:xfrm>
          <a:off x="63375" y="4810849"/>
          <a:ext cx="6666957" cy="23774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25550">
                  <a:extLst>
                    <a:ext uri="{9D8B030D-6E8A-4147-A177-3AD203B41FA5}">
                      <a16:colId xmlns:a16="http://schemas.microsoft.com/office/drawing/2014/main" val="448612607"/>
                    </a:ext>
                  </a:extLst>
                </a:gridCol>
                <a:gridCol w="1552353">
                  <a:extLst>
                    <a:ext uri="{9D8B030D-6E8A-4147-A177-3AD203B41FA5}">
                      <a16:colId xmlns:a16="http://schemas.microsoft.com/office/drawing/2014/main" val="2043100166"/>
                    </a:ext>
                  </a:extLst>
                </a:gridCol>
                <a:gridCol w="1669312">
                  <a:extLst>
                    <a:ext uri="{9D8B030D-6E8A-4147-A177-3AD203B41FA5}">
                      <a16:colId xmlns:a16="http://schemas.microsoft.com/office/drawing/2014/main" val="3398156847"/>
                    </a:ext>
                  </a:extLst>
                </a:gridCol>
                <a:gridCol w="1719742">
                  <a:extLst>
                    <a:ext uri="{9D8B030D-6E8A-4147-A177-3AD203B41FA5}">
                      <a16:colId xmlns:a16="http://schemas.microsoft.com/office/drawing/2014/main" val="31529862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u="sng" dirty="0"/>
                        <a:t>SYMPTOMS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u="sng" dirty="0"/>
                        <a:t>PARTS AFFECTED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u="sng" dirty="0"/>
                        <a:t>AFFECTED AREA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u="sng" dirty="0"/>
                        <a:t>AFFECTED PLANTS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6414724"/>
                  </a:ext>
                </a:extLst>
              </a:tr>
              <a:tr h="994489">
                <a:tc>
                  <a:txBody>
                    <a:bodyPr/>
                    <a:lstStyle/>
                    <a:p>
                      <a:pPr marL="184150" indent="-184150">
                        <a:buFont typeface="Wingdings" pitchFamily="2" charset="2"/>
                        <a:buChar char="q"/>
                        <a:tabLst/>
                      </a:pPr>
                      <a:r>
                        <a:rPr lang="en-US" sz="1200" dirty="0"/>
                        <a:t>Abnormal growth</a:t>
                      </a:r>
                    </a:p>
                    <a:p>
                      <a:pPr marL="184150" indent="-184150">
                        <a:buFont typeface="Wingdings" pitchFamily="2" charset="2"/>
                        <a:buChar char="q"/>
                        <a:tabLst/>
                      </a:pPr>
                      <a:r>
                        <a:rPr lang="en-US" sz="1200" dirty="0"/>
                        <a:t>Stunted growth</a:t>
                      </a:r>
                    </a:p>
                    <a:p>
                      <a:pPr marL="184150" indent="-184150">
                        <a:buFont typeface="Wingdings" pitchFamily="2" charset="2"/>
                        <a:buChar char="q"/>
                        <a:tabLst/>
                      </a:pPr>
                      <a:r>
                        <a:rPr lang="en-US" sz="1200" dirty="0"/>
                        <a:t>Browning</a:t>
                      </a:r>
                    </a:p>
                    <a:p>
                      <a:pPr marL="184150" indent="-184150">
                        <a:buFont typeface="Wingdings" pitchFamily="2" charset="2"/>
                        <a:buChar char="q"/>
                        <a:tabLst/>
                      </a:pPr>
                      <a:r>
                        <a:rPr lang="en-US" sz="1200" dirty="0"/>
                        <a:t>Yellowing</a:t>
                      </a:r>
                    </a:p>
                    <a:p>
                      <a:pPr marL="184150" indent="-184150">
                        <a:buFont typeface="Wingdings" pitchFamily="2" charset="2"/>
                        <a:buChar char="q"/>
                        <a:tabLst/>
                      </a:pPr>
                      <a:r>
                        <a:rPr lang="en-US" sz="1200" dirty="0"/>
                        <a:t>Wilting</a:t>
                      </a:r>
                    </a:p>
                    <a:p>
                      <a:pPr marL="184150" indent="-184150">
                        <a:buFont typeface="Wingdings" pitchFamily="2" charset="2"/>
                        <a:buChar char="q"/>
                        <a:tabLst/>
                      </a:pPr>
                      <a:r>
                        <a:rPr lang="en-US" sz="1200" dirty="0"/>
                        <a:t>Leaf spots</a:t>
                      </a:r>
                    </a:p>
                    <a:p>
                      <a:pPr marL="184150" indent="-184150">
                        <a:buFont typeface="Wingdings" pitchFamily="2" charset="2"/>
                        <a:buChar char="q"/>
                        <a:tabLst/>
                      </a:pPr>
                      <a:r>
                        <a:rPr lang="en-US" sz="1200" dirty="0"/>
                        <a:t>Leaves dropping</a:t>
                      </a:r>
                    </a:p>
                    <a:p>
                      <a:pPr marL="184150" indent="-184150">
                        <a:buFont typeface="Wingdings" pitchFamily="2" charset="2"/>
                        <a:buChar char="q"/>
                        <a:tabLst/>
                      </a:pPr>
                      <a:r>
                        <a:rPr lang="en-US" sz="1200" dirty="0"/>
                        <a:t>Rot</a:t>
                      </a:r>
                    </a:p>
                    <a:p>
                      <a:pPr marL="184150" indent="-184150">
                        <a:buFont typeface="Wingdings" pitchFamily="2" charset="2"/>
                        <a:buChar char="q"/>
                        <a:tabLst/>
                      </a:pPr>
                      <a:r>
                        <a:rPr lang="en-US" sz="1200" dirty="0"/>
                        <a:t>Tip dieback</a:t>
                      </a:r>
                    </a:p>
                    <a:p>
                      <a:pPr marL="184150" indent="-184150">
                        <a:buFont typeface="Wingdings" pitchFamily="2" charset="2"/>
                        <a:buChar char="q"/>
                        <a:tabLst/>
                      </a:pPr>
                      <a:r>
                        <a:rPr lang="en-US" sz="1200" dirty="0"/>
                        <a:t>Other: ____________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4150" indent="-184150">
                        <a:buFont typeface="Wingdings" pitchFamily="2" charset="2"/>
                        <a:buChar char="q"/>
                        <a:tabLst/>
                      </a:pPr>
                      <a:r>
                        <a:rPr lang="en-US" sz="1200" dirty="0"/>
                        <a:t>Entire plant</a:t>
                      </a:r>
                    </a:p>
                    <a:p>
                      <a:pPr marL="184150" indent="-184150">
                        <a:buFont typeface="Wingdings" pitchFamily="2" charset="2"/>
                        <a:buChar char="q"/>
                        <a:tabLst/>
                      </a:pPr>
                      <a:r>
                        <a:rPr lang="en-US" sz="1200" dirty="0"/>
                        <a:t>Leaves</a:t>
                      </a:r>
                    </a:p>
                    <a:p>
                      <a:pPr marL="184150" indent="-184150">
                        <a:buFont typeface="Wingdings" pitchFamily="2" charset="2"/>
                        <a:buChar char="q"/>
                        <a:tabLst/>
                      </a:pPr>
                      <a:r>
                        <a:rPr lang="en-US" sz="1200" dirty="0"/>
                        <a:t>Branches</a:t>
                      </a:r>
                    </a:p>
                    <a:p>
                      <a:pPr marL="184150" indent="-184150">
                        <a:buFont typeface="Wingdings" pitchFamily="2" charset="2"/>
                        <a:buChar char="q"/>
                        <a:tabLst/>
                      </a:pPr>
                      <a:r>
                        <a:rPr lang="en-US" sz="1200" dirty="0"/>
                        <a:t>Flowers</a:t>
                      </a:r>
                    </a:p>
                    <a:p>
                      <a:pPr marL="184150" indent="-184150">
                        <a:buFont typeface="Wingdings" pitchFamily="2" charset="2"/>
                        <a:buChar char="q"/>
                        <a:tabLst/>
                      </a:pPr>
                      <a:r>
                        <a:rPr lang="en-US" sz="1200" dirty="0"/>
                        <a:t>Stem/trunk</a:t>
                      </a:r>
                    </a:p>
                    <a:p>
                      <a:pPr marL="184150" indent="-184150">
                        <a:buFont typeface="Wingdings" pitchFamily="2" charset="2"/>
                        <a:buChar char="q"/>
                        <a:tabLst/>
                      </a:pPr>
                      <a:r>
                        <a:rPr lang="en-US" sz="1200" dirty="0"/>
                        <a:t>Roots</a:t>
                      </a:r>
                    </a:p>
                    <a:p>
                      <a:pPr marL="184150" indent="-184150">
                        <a:buFont typeface="Wingdings" pitchFamily="2" charset="2"/>
                        <a:buChar char="q"/>
                        <a:tabLst/>
                      </a:pPr>
                      <a:r>
                        <a:rPr lang="en-US" sz="1200" dirty="0"/>
                        <a:t>Fruit/seed</a:t>
                      </a:r>
                    </a:p>
                    <a:p>
                      <a:pPr marL="184150" indent="-184150">
                        <a:buFont typeface="Wingdings" pitchFamily="2" charset="2"/>
                        <a:buChar char="q"/>
                        <a:tabLst/>
                      </a:pPr>
                      <a:r>
                        <a:rPr lang="en-US" sz="1200" dirty="0"/>
                        <a:t>Other: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en-US" sz="1000" dirty="0"/>
                        <a:t>      __________________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en-US" sz="1200" dirty="0"/>
                        <a:t>Top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en-US" sz="1200" dirty="0"/>
                        <a:t>Bottom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en-US" sz="1200" dirty="0"/>
                        <a:t>New growth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en-US" sz="1200" dirty="0"/>
                        <a:t>One side of plant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en-US" sz="1200" dirty="0"/>
                        <a:t>Scattered on plant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en-US" sz="1200" dirty="0"/>
                        <a:t>Other: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en-US" sz="1200" dirty="0"/>
                        <a:t>    ______________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en-US" sz="1200" dirty="0"/>
                        <a:t>Single plant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en-US" sz="1200" dirty="0"/>
                        <a:t>Entire plant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en-US" sz="1200" dirty="0"/>
                        <a:t>Edge of field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en-US" sz="1200" dirty="0"/>
                        <a:t>Scattered plants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en-US" sz="1200" dirty="0"/>
                        <a:t>Groups of plants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en-US" sz="1200" dirty="0"/>
                        <a:t>Sunny areas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en-US" sz="1200" dirty="0"/>
                        <a:t>Shaded areas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en-US" sz="1200" dirty="0"/>
                        <a:t>Sloped areas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en-US" sz="1200" dirty="0"/>
                        <a:t>Partial sun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en-US" sz="1200" dirty="0"/>
                        <a:t>Wet areas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en-US" sz="1200" dirty="0"/>
                        <a:t>Other:____________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608874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40B164-1EAA-7982-385D-95A4E3FD77D3}"/>
              </a:ext>
            </a:extLst>
          </p:cNvPr>
          <p:cNvSpPr txBox="1"/>
          <p:nvPr/>
        </p:nvSpPr>
        <p:spPr>
          <a:xfrm>
            <a:off x="34708" y="2593267"/>
            <a:ext cx="6751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If we are not able to complete diagnosis/identification, we will send the sample to the CSU Statewide Plant Diagnostic Clinic for evaluation. CSU will send the final report to the client and the </a:t>
            </a:r>
            <a:r>
              <a:rPr lang="en-US" sz="1200" b="1" dirty="0" err="1"/>
              <a:t>JeffCo</a:t>
            </a:r>
            <a:r>
              <a:rPr lang="en-US" sz="1200" b="1" dirty="0"/>
              <a:t> Clinic, and CSU will bill the client directly in accordance with their fees. </a:t>
            </a:r>
          </a:p>
          <a:p>
            <a:r>
              <a:rPr lang="en-US" sz="1200" b="1" dirty="0"/>
              <a:t>I give the </a:t>
            </a:r>
            <a:r>
              <a:rPr lang="en-US" sz="1200" b="1" dirty="0" err="1"/>
              <a:t>JeffCo</a:t>
            </a:r>
            <a:r>
              <a:rPr lang="en-US" sz="1200" b="1" dirty="0"/>
              <a:t> Clinic permission to do this: _______________</a:t>
            </a:r>
            <a:r>
              <a:rPr lang="en-US" sz="1200" dirty="0"/>
              <a:t>(please sign here).</a:t>
            </a:r>
          </a:p>
        </p:txBody>
      </p:sp>
    </p:spTree>
    <p:extLst>
      <p:ext uri="{BB962C8B-B14F-4D97-AF65-F5344CB8AC3E}">
        <p14:creationId xmlns:p14="http://schemas.microsoft.com/office/powerpoint/2010/main" val="35757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87F8DCE-C1BF-CA4C-BF94-4C83875DA18B}"/>
              </a:ext>
            </a:extLst>
          </p:cNvPr>
          <p:cNvSpPr/>
          <p:nvPr/>
        </p:nvSpPr>
        <p:spPr>
          <a:xfrm>
            <a:off x="0" y="0"/>
            <a:ext cx="4727122" cy="1240971"/>
          </a:xfrm>
          <a:prstGeom prst="rect">
            <a:avLst/>
          </a:prstGeom>
          <a:solidFill>
            <a:srgbClr val="1E4D2B"/>
          </a:solidFill>
          <a:ln>
            <a:solidFill>
              <a:srgbClr val="1E4D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ADB5648-82F4-7D48-B9E1-84D342EE56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43" y="58596"/>
            <a:ext cx="1134835" cy="1134835"/>
          </a:xfrm>
          <a:prstGeom prst="rect">
            <a:avLst/>
          </a:prstGeom>
        </p:spPr>
      </p:pic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8C32031-82A1-5F4F-91AD-59836B38F262}"/>
              </a:ext>
            </a:extLst>
          </p:cNvPr>
          <p:cNvGraphicFramePr>
            <a:graphicFrameLocks noGrp="1"/>
          </p:cNvGraphicFramePr>
          <p:nvPr/>
        </p:nvGraphicFramePr>
        <p:xfrm>
          <a:off x="1224642" y="-48841"/>
          <a:ext cx="3306194" cy="141936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06194">
                  <a:extLst>
                    <a:ext uri="{9D8B030D-6E8A-4147-A177-3AD203B41FA5}">
                      <a16:colId xmlns:a16="http://schemas.microsoft.com/office/drawing/2014/main" val="4053973445"/>
                    </a:ext>
                  </a:extLst>
                </a:gridCol>
              </a:tblGrid>
              <a:tr h="374906">
                <a:tc>
                  <a:txBody>
                    <a:bodyPr/>
                    <a:lstStyle/>
                    <a:p>
                      <a:pPr algn="l"/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en-US" sz="2000" dirty="0" err="1">
                          <a:solidFill>
                            <a:schemeClr val="bg1"/>
                          </a:solidFill>
                        </a:rPr>
                        <a:t>JeffCo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Plant Diagnostic Clinic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9933101"/>
                  </a:ext>
                </a:extLst>
              </a:tr>
              <a:tr h="718324"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Email: plantclinic@jeffco.us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Phone: 303-271-6627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6492028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12C44BAD-DB79-0448-A9C2-2B7DCC87907D}"/>
              </a:ext>
            </a:extLst>
          </p:cNvPr>
          <p:cNvSpPr/>
          <p:nvPr/>
        </p:nvSpPr>
        <p:spPr>
          <a:xfrm>
            <a:off x="5127171" y="0"/>
            <a:ext cx="1730828" cy="1240971"/>
          </a:xfrm>
          <a:prstGeom prst="rect">
            <a:avLst/>
          </a:prstGeom>
          <a:solidFill>
            <a:srgbClr val="C8C372"/>
          </a:solidFill>
          <a:ln>
            <a:solidFill>
              <a:srgbClr val="C8C3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800837C2-E4F1-4D46-A780-96726A9C1426}"/>
              </a:ext>
            </a:extLst>
          </p:cNvPr>
          <p:cNvSpPr/>
          <p:nvPr/>
        </p:nvSpPr>
        <p:spPr>
          <a:xfrm>
            <a:off x="4408714" y="-1092"/>
            <a:ext cx="938893" cy="1240971"/>
          </a:xfrm>
          <a:prstGeom prst="parallelogram">
            <a:avLst/>
          </a:prstGeom>
          <a:solidFill>
            <a:srgbClr val="C8C372"/>
          </a:solidFill>
          <a:ln>
            <a:solidFill>
              <a:srgbClr val="C8C3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EC25066C-CA84-4443-95F9-EB2FD9618958}"/>
              </a:ext>
            </a:extLst>
          </p:cNvPr>
          <p:cNvGraphicFramePr>
            <a:graphicFrameLocks noGrp="1"/>
          </p:cNvGraphicFramePr>
          <p:nvPr/>
        </p:nvGraphicFramePr>
        <p:xfrm>
          <a:off x="4725308" y="213571"/>
          <a:ext cx="2060339" cy="8534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60339">
                  <a:extLst>
                    <a:ext uri="{9D8B030D-6E8A-4147-A177-3AD203B41FA5}">
                      <a16:colId xmlns:a16="http://schemas.microsoft.com/office/drawing/2014/main" val="2414388590"/>
                    </a:ext>
                  </a:extLst>
                </a:gridCol>
              </a:tblGrid>
              <a:tr h="157299"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/>
                        <a:t>Mail to: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6503709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r"/>
                      <a:r>
                        <a:rPr lang="en-US" sz="1100" dirty="0" err="1"/>
                        <a:t>JeffCo</a:t>
                      </a:r>
                      <a:r>
                        <a:rPr lang="en-US" sz="1100" dirty="0"/>
                        <a:t> Plant Diagnostic Clinic</a:t>
                      </a:r>
                    </a:p>
                    <a:p>
                      <a:pPr algn="r"/>
                      <a:r>
                        <a:rPr lang="en-US" sz="1100" dirty="0"/>
                        <a:t>15200 W 6</a:t>
                      </a:r>
                      <a:r>
                        <a:rPr lang="en-US" sz="1100" baseline="30000" dirty="0"/>
                        <a:t>th</a:t>
                      </a:r>
                      <a:r>
                        <a:rPr lang="en-US" sz="1100" dirty="0"/>
                        <a:t> Ave, Suite C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Golden, CO 80401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301584"/>
                  </a:ext>
                </a:extLst>
              </a:tr>
            </a:tbl>
          </a:graphicData>
        </a:graphic>
      </p:graphicFrame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29B8A4BD-1D6A-6540-B6FD-F686913D2765}"/>
              </a:ext>
            </a:extLst>
          </p:cNvPr>
          <p:cNvGraphicFramePr>
            <a:graphicFrameLocks noGrp="1"/>
          </p:cNvGraphicFramePr>
          <p:nvPr/>
        </p:nvGraphicFramePr>
        <p:xfrm>
          <a:off x="1920240" y="1251908"/>
          <a:ext cx="2982351" cy="340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51">
                  <a:extLst>
                    <a:ext uri="{9D8B030D-6E8A-4147-A177-3AD203B41FA5}">
                      <a16:colId xmlns:a16="http://schemas.microsoft.com/office/drawing/2014/main" val="434011895"/>
                    </a:ext>
                  </a:extLst>
                </a:gridCol>
              </a:tblGrid>
              <a:tr h="34017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PLANT SAMPLE SUBMISSION FORM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7669740"/>
                  </a:ext>
                </a:extLst>
              </a:tr>
            </a:tbl>
          </a:graphicData>
        </a:graphic>
      </p:graphicFrame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D152116-27EE-705F-E74F-B3184337C087}"/>
              </a:ext>
            </a:extLst>
          </p:cNvPr>
          <p:cNvCxnSpPr/>
          <p:nvPr/>
        </p:nvCxnSpPr>
        <p:spPr>
          <a:xfrm>
            <a:off x="34862" y="7670051"/>
            <a:ext cx="6847366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88515976-1D0B-E947-1C14-41F78ECA4F81}"/>
              </a:ext>
            </a:extLst>
          </p:cNvPr>
          <p:cNvSpPr txBox="1"/>
          <p:nvPr/>
        </p:nvSpPr>
        <p:spPr>
          <a:xfrm>
            <a:off x="-28071" y="7666729"/>
            <a:ext cx="2768707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100" i="1" dirty="0"/>
              <a:t>For clinic use only</a:t>
            </a:r>
          </a:p>
          <a:p>
            <a:pPr>
              <a:spcBef>
                <a:spcPts val="600"/>
              </a:spcBef>
            </a:pPr>
            <a:r>
              <a:rPr lang="en-US" sz="1100" dirty="0"/>
              <a:t>Date received:____________   </a:t>
            </a:r>
          </a:p>
          <a:p>
            <a:pPr>
              <a:spcBef>
                <a:spcPts val="600"/>
              </a:spcBef>
            </a:pPr>
            <a:r>
              <a:rPr lang="en-US" sz="1100" dirty="0"/>
              <a:t>Plant material submitted:________________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0A1129-6270-9B78-B35D-27D977D165F1}"/>
              </a:ext>
            </a:extLst>
          </p:cNvPr>
          <p:cNvSpPr txBox="1"/>
          <p:nvPr/>
        </p:nvSpPr>
        <p:spPr>
          <a:xfrm>
            <a:off x="47218" y="8382060"/>
            <a:ext cx="5609803" cy="6001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Clinic notes:</a:t>
            </a:r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9D8AC99-F6AF-4051-43A8-D7BDD83584E6}"/>
              </a:ext>
            </a:extLst>
          </p:cNvPr>
          <p:cNvSpPr txBox="1"/>
          <p:nvPr/>
        </p:nvSpPr>
        <p:spPr>
          <a:xfrm>
            <a:off x="3351125" y="7739045"/>
            <a:ext cx="2305896" cy="6001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Clinic ID #</a:t>
            </a:r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4BE7B46-349D-FD7C-13B2-2104B79B626A}"/>
              </a:ext>
            </a:extLst>
          </p:cNvPr>
          <p:cNvSpPr txBox="1"/>
          <p:nvPr/>
        </p:nvSpPr>
        <p:spPr>
          <a:xfrm>
            <a:off x="880321" y="7393052"/>
            <a:ext cx="5097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You will receive a report and invoice for payment once diagnosis is complete.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849A75A-F26C-AFFA-FBAD-709D80F98407}"/>
              </a:ext>
            </a:extLst>
          </p:cNvPr>
          <p:cNvSpPr txBox="1"/>
          <p:nvPr/>
        </p:nvSpPr>
        <p:spPr>
          <a:xfrm>
            <a:off x="297180" y="1625210"/>
            <a:ext cx="6183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Please draw a diagram of location, exposure (N, S, E, W) and area of plants affected. Include and label structures such as trees, fence, driveway, buildings, etc.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45AC762-5F3C-9192-8943-7C5E56A064B3}"/>
              </a:ext>
            </a:extLst>
          </p:cNvPr>
          <p:cNvSpPr txBox="1"/>
          <p:nvPr/>
        </p:nvSpPr>
        <p:spPr>
          <a:xfrm>
            <a:off x="5718873" y="7732008"/>
            <a:ext cx="1062937" cy="12464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dirty="0"/>
              <a:t>Status</a:t>
            </a:r>
          </a:p>
          <a:p>
            <a:pPr algn="r"/>
            <a:r>
              <a:rPr lang="en-US" sz="1100" dirty="0"/>
              <a:t>DX/ID Done </a:t>
            </a:r>
            <a:r>
              <a:rPr lang="en-US" sz="1600" dirty="0"/>
              <a:t>□</a:t>
            </a:r>
            <a:r>
              <a:rPr lang="en-US" sz="1100" dirty="0"/>
              <a:t>       </a:t>
            </a:r>
          </a:p>
          <a:p>
            <a:pPr algn="r"/>
            <a:r>
              <a:rPr lang="en-US" sz="1100" dirty="0"/>
              <a:t>Report Sent </a:t>
            </a:r>
            <a:r>
              <a:rPr lang="en-US" sz="1600" dirty="0"/>
              <a:t>□</a:t>
            </a:r>
            <a:endParaRPr lang="en-US" sz="1100" dirty="0"/>
          </a:p>
          <a:p>
            <a:pPr algn="r"/>
            <a:r>
              <a:rPr lang="en-US" sz="1100" dirty="0"/>
              <a:t>Billed </a:t>
            </a:r>
            <a:r>
              <a:rPr lang="en-US" sz="1600" dirty="0"/>
              <a:t>□</a:t>
            </a:r>
            <a:r>
              <a:rPr lang="en-US" sz="1100" dirty="0"/>
              <a:t>    </a:t>
            </a:r>
          </a:p>
          <a:p>
            <a:pPr algn="r"/>
            <a:r>
              <a:rPr lang="en-US" sz="1100" dirty="0"/>
              <a:t> Paid</a:t>
            </a:r>
            <a:r>
              <a:rPr lang="en-US" sz="1600" dirty="0"/>
              <a:t> □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956452E-394F-5DD9-C93D-DCF9329C041C}"/>
              </a:ext>
            </a:extLst>
          </p:cNvPr>
          <p:cNvSpPr txBox="1"/>
          <p:nvPr/>
        </p:nvSpPr>
        <p:spPr>
          <a:xfrm>
            <a:off x="3132116" y="2217423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F6B60C8-3D72-4E48-6B86-A330EBFDF88A}"/>
              </a:ext>
            </a:extLst>
          </p:cNvPr>
          <p:cNvSpPr txBox="1"/>
          <p:nvPr/>
        </p:nvSpPr>
        <p:spPr>
          <a:xfrm>
            <a:off x="3175398" y="5989283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C01AADC-279F-E4B2-C6F0-86ADEFF273AD}"/>
              </a:ext>
            </a:extLst>
          </p:cNvPr>
          <p:cNvSpPr txBox="1"/>
          <p:nvPr/>
        </p:nvSpPr>
        <p:spPr>
          <a:xfrm>
            <a:off x="558628" y="389819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C1ED848-A509-D571-DF75-F8FCDBFDEC32}"/>
              </a:ext>
            </a:extLst>
          </p:cNvPr>
          <p:cNvSpPr txBox="1"/>
          <p:nvPr/>
        </p:nvSpPr>
        <p:spPr>
          <a:xfrm>
            <a:off x="5805027" y="388419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34026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418</Words>
  <Application>Microsoft Office PowerPoint</Application>
  <PresentationFormat>Letter Paper (8.5x11 in)</PresentationFormat>
  <Paragraphs>114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Hania Oleszak</dc:creator>
  <cp:lastModifiedBy>Hania Oleszak</cp:lastModifiedBy>
  <cp:revision>1</cp:revision>
  <dcterms:created xsi:type="dcterms:W3CDTF">2023-04-07T17:47:47Z</dcterms:created>
  <dcterms:modified xsi:type="dcterms:W3CDTF">2023-04-07T17:48:38Z</dcterms:modified>
</cp:coreProperties>
</file>